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28"/>
  </p:notesMasterIdLst>
  <p:sldIdLst>
    <p:sldId id="292" r:id="rId2"/>
    <p:sldId id="293" r:id="rId3"/>
    <p:sldId id="294" r:id="rId4"/>
    <p:sldId id="295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310" r:id="rId16"/>
    <p:sldId id="311" r:id="rId17"/>
    <p:sldId id="312" r:id="rId18"/>
    <p:sldId id="313" r:id="rId19"/>
    <p:sldId id="314" r:id="rId20"/>
    <p:sldId id="315" r:id="rId21"/>
    <p:sldId id="316" r:id="rId22"/>
    <p:sldId id="317" r:id="rId23"/>
    <p:sldId id="318" r:id="rId24"/>
    <p:sldId id="319" r:id="rId25"/>
    <p:sldId id="320" r:id="rId26"/>
    <p:sldId id="309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32" autoAdjust="0"/>
    <p:restoredTop sz="96530" autoAdjust="0"/>
  </p:normalViewPr>
  <p:slideViewPr>
    <p:cSldViewPr snapToGrid="0" snapToObjects="1">
      <p:cViewPr varScale="1">
        <p:scale>
          <a:sx n="117" d="100"/>
          <a:sy n="117" d="100"/>
        </p:scale>
        <p:origin x="20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421EF5-2249-4B3C-89E2-C5D55F543F01}" type="datetimeFigureOut">
              <a:rPr lang="zh-CN" altLang="en-US" smtClean="0"/>
              <a:t>2022/2/15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394335-300C-4F67-8EA1-8FEC50024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922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990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9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265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0342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95675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2490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13542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9283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标题幻灯片">
    <p:bg>
      <p:bgPr>
        <a:pattFill prst="pct5">
          <a:fgClr>
            <a:schemeClr val="accent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415164" y="258233"/>
            <a:ext cx="3074796" cy="68664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800" b="1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标题幻灯片">
    <p:bg>
      <p:bgPr>
        <a:pattFill prst="pct5">
          <a:fgClr>
            <a:schemeClr val="accent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415164" y="258233"/>
            <a:ext cx="3074796" cy="68664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800" b="1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 dirty="0"/>
              <a:t>点击此处添加标题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794" y="3652933"/>
            <a:ext cx="12192000" cy="320506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</p:spTree>
    <p:extLst>
      <p:ext uri="{BB962C8B-B14F-4D97-AF65-F5344CB8AC3E}">
        <p14:creationId xmlns:p14="http://schemas.microsoft.com/office/powerpoint/2010/main" val="1330961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标题幻灯片">
    <p:bg>
      <p:bgPr>
        <a:pattFill prst="pct5">
          <a:fgClr>
            <a:schemeClr val="accent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4" y="0"/>
            <a:ext cx="12192000" cy="32050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415164" y="258233"/>
            <a:ext cx="3074796" cy="68664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1383866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bg>
      <p:bgPr>
        <a:pattFill prst="pct5">
          <a:fgClr>
            <a:schemeClr val="accent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"/>
          <p:cNvGrpSpPr/>
          <p:nvPr userDrawn="1"/>
        </p:nvGrpSpPr>
        <p:grpSpPr>
          <a:xfrm>
            <a:off x="4777258" y="0"/>
            <a:ext cx="7415536" cy="6858000"/>
            <a:chOff x="3582348" y="0"/>
            <a:chExt cx="5561652" cy="5143500"/>
          </a:xfrm>
          <a:solidFill>
            <a:schemeClr val="accent4">
              <a:lumMod val="75000"/>
            </a:schemeClr>
          </a:solidFill>
        </p:grpSpPr>
        <p:sp>
          <p:nvSpPr>
            <p:cNvPr id="3" name="矩形 2"/>
            <p:cNvSpPr/>
            <p:nvPr/>
          </p:nvSpPr>
          <p:spPr>
            <a:xfrm>
              <a:off x="3743908" y="0"/>
              <a:ext cx="5400092" cy="5143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4" name="等腰三角形 3"/>
            <p:cNvSpPr/>
            <p:nvPr/>
          </p:nvSpPr>
          <p:spPr>
            <a:xfrm rot="16200000">
              <a:off x="3567455" y="2414710"/>
              <a:ext cx="215952" cy="18616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415164" y="258233"/>
            <a:ext cx="3074796" cy="68664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800" b="1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1656486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9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 bwMode="auto">
          <a:xfrm>
            <a:off x="794" y="0"/>
            <a:ext cx="12191206" cy="6858000"/>
          </a:xfrm>
          <a:prstGeom prst="rect">
            <a:avLst/>
          </a:prstGeom>
          <a:solidFill>
            <a:schemeClr val="accent4">
              <a:lumMod val="50000"/>
              <a:alpha val="75000"/>
            </a:schemeClr>
          </a:solidFill>
          <a:ln w="127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>
            <a:outerShdw blurRad="25400" dist="12700" dir="5400000" algn="ctr" rotWithShape="0">
              <a:srgbClr val="000000">
                <a:alpha val="50000"/>
              </a:srgbClr>
            </a:outerShdw>
          </a:effectLst>
        </p:spPr>
        <p:txBody>
          <a:bodyPr rot="0" spcFirstLastPara="0" vertOverflow="overflow" horzOverflow="overflow" vert="horz" wrap="square" lIns="35719" tIns="35719" rIns="35719" bIns="3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594"/>
            <a:endParaRPr lang="zh-CN" altLang="en-US" sz="3200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415164" y="258233"/>
            <a:ext cx="3074796" cy="68664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45382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9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 bwMode="auto">
          <a:xfrm>
            <a:off x="794" y="0"/>
            <a:ext cx="12191206" cy="6858000"/>
          </a:xfrm>
          <a:prstGeom prst="rect">
            <a:avLst/>
          </a:prstGeom>
          <a:solidFill>
            <a:schemeClr val="accent1">
              <a:alpha val="74902"/>
            </a:schemeClr>
          </a:solidFill>
          <a:ln w="127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>
            <a:outerShdw blurRad="25400" dist="12700" dir="5400000" algn="ctr" rotWithShape="0">
              <a:srgbClr val="000000">
                <a:alpha val="50000"/>
              </a:srgbClr>
            </a:outerShdw>
          </a:effectLst>
        </p:spPr>
        <p:txBody>
          <a:bodyPr rot="0" spcFirstLastPara="0" vertOverflow="overflow" horzOverflow="overflow" vert="horz" wrap="square" lIns="35719" tIns="35719" rIns="35719" bIns="3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594"/>
            <a:endParaRPr lang="zh-CN" altLang="en-US" sz="3200"/>
          </a:p>
        </p:txBody>
      </p:sp>
    </p:spTree>
    <p:extLst>
      <p:ext uri="{BB962C8B-B14F-4D97-AF65-F5344CB8AC3E}">
        <p14:creationId xmlns:p14="http://schemas.microsoft.com/office/powerpoint/2010/main" val="521780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9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 bwMode="auto">
          <a:xfrm>
            <a:off x="6094394" y="0"/>
            <a:ext cx="6098400" cy="6858000"/>
          </a:xfrm>
          <a:prstGeom prst="rect">
            <a:avLst/>
          </a:prstGeom>
          <a:solidFill>
            <a:schemeClr val="accent3">
              <a:alpha val="75000"/>
            </a:schemeClr>
          </a:solidFill>
          <a:ln w="127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>
            <a:outerShdw blurRad="25400" dist="12700" dir="5400000" algn="ctr" rotWithShape="0">
              <a:srgbClr val="000000">
                <a:alpha val="50000"/>
              </a:srgbClr>
            </a:outerShdw>
          </a:effectLst>
        </p:spPr>
        <p:txBody>
          <a:bodyPr rot="0" spcFirstLastPara="0" vertOverflow="overflow" horzOverflow="overflow" vert="horz" wrap="square" lIns="35719" tIns="35719" rIns="35719" bIns="3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594"/>
            <a:endParaRPr lang="zh-CN" altLang="en-US" sz="3200">
              <a:solidFill>
                <a:srgbClr val="FFFFFF"/>
              </a:solidFill>
            </a:endParaRPr>
          </a:p>
        </p:txBody>
      </p:sp>
      <p:sp>
        <p:nvSpPr>
          <p:cNvPr id="4" name="矩形 3"/>
          <p:cNvSpPr/>
          <p:nvPr userDrawn="1"/>
        </p:nvSpPr>
        <p:spPr bwMode="auto">
          <a:xfrm>
            <a:off x="0" y="0"/>
            <a:ext cx="6098400" cy="6858000"/>
          </a:xfrm>
          <a:prstGeom prst="rect">
            <a:avLst/>
          </a:prstGeom>
          <a:solidFill>
            <a:schemeClr val="accent1">
              <a:alpha val="74902"/>
            </a:schemeClr>
          </a:solidFill>
          <a:ln w="127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>
            <a:outerShdw blurRad="25400" dist="12700" dir="5400000" algn="ctr" rotWithShape="0">
              <a:srgbClr val="000000">
                <a:alpha val="50000"/>
              </a:srgbClr>
            </a:outerShdw>
          </a:effectLst>
        </p:spPr>
        <p:txBody>
          <a:bodyPr rot="0" spcFirstLastPara="0" vertOverflow="overflow" horzOverflow="overflow" vert="horz" wrap="square" lIns="35719" tIns="35719" rIns="35719" bIns="3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594"/>
            <a:endParaRPr lang="zh-CN" altLang="en-US" sz="3200"/>
          </a:p>
        </p:txBody>
      </p:sp>
    </p:spTree>
    <p:extLst>
      <p:ext uri="{BB962C8B-B14F-4D97-AF65-F5344CB8AC3E}">
        <p14:creationId xmlns:p14="http://schemas.microsoft.com/office/powerpoint/2010/main" val="1028616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9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 bwMode="auto">
          <a:xfrm>
            <a:off x="794" y="0"/>
            <a:ext cx="12191206" cy="6858000"/>
          </a:xfrm>
          <a:prstGeom prst="rect">
            <a:avLst/>
          </a:prstGeom>
          <a:solidFill>
            <a:schemeClr val="accent4">
              <a:alpha val="75000"/>
            </a:schemeClr>
          </a:solidFill>
          <a:ln w="127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>
            <a:outerShdw blurRad="25400" dist="12700" dir="5400000" algn="ctr" rotWithShape="0">
              <a:srgbClr val="000000">
                <a:alpha val="50000"/>
              </a:srgbClr>
            </a:outerShdw>
          </a:effectLst>
        </p:spPr>
        <p:txBody>
          <a:bodyPr rot="0" spcFirstLastPara="0" vertOverflow="overflow" horzOverflow="overflow" vert="horz" wrap="square" lIns="35719" tIns="35719" rIns="35719" bIns="3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594"/>
            <a:endParaRPr lang="zh-CN" altLang="en-US" sz="3200"/>
          </a:p>
        </p:txBody>
      </p:sp>
    </p:spTree>
    <p:extLst>
      <p:ext uri="{BB962C8B-B14F-4D97-AF65-F5344CB8AC3E}">
        <p14:creationId xmlns:p14="http://schemas.microsoft.com/office/powerpoint/2010/main" val="716385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5" r:id="rId2"/>
    <p:sldLayoutId id="2147483692" r:id="rId3"/>
    <p:sldLayoutId id="2147483693" r:id="rId4"/>
    <p:sldLayoutId id="2147483690" r:id="rId5"/>
    <p:sldLayoutId id="2147483694" r:id="rId6"/>
    <p:sldLayoutId id="2147483679" r:id="rId7"/>
    <p:sldLayoutId id="2147483687" r:id="rId8"/>
    <p:sldLayoutId id="2147483688" r:id="rId9"/>
    <p:sldLayoutId id="214748368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6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flipV="1">
            <a:off x="0" y="9523"/>
            <a:ext cx="14906625" cy="5848351"/>
          </a:xfrm>
          <a:prstGeom prst="rtTriangle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矩形 5"/>
          <p:cNvSpPr/>
          <p:nvPr/>
        </p:nvSpPr>
        <p:spPr>
          <a:xfrm>
            <a:off x="309489" y="688730"/>
            <a:ext cx="198463" cy="186648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3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71777" y="1181173"/>
            <a:ext cx="916295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梦想旅游后台管理系统</a:t>
            </a:r>
            <a:endParaRPr lang="en-US" altLang="zh-CN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+mn-ea"/>
            </a:endParaRPr>
          </a:p>
          <a:p>
            <a:pPr algn="ctr"/>
            <a:endParaRPr lang="zh-CN" altLang="zh-CN" sz="6600" dirty="0"/>
          </a:p>
        </p:txBody>
      </p:sp>
    </p:spTree>
    <p:extLst>
      <p:ext uri="{BB962C8B-B14F-4D97-AF65-F5344CB8AC3E}">
        <p14:creationId xmlns:p14="http://schemas.microsoft.com/office/powerpoint/2010/main" val="279397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功能列表</a:t>
            </a:r>
          </a:p>
        </p:txBody>
      </p:sp>
      <p:cxnSp>
        <p:nvCxnSpPr>
          <p:cNvPr id="19" name="直接连接符 20">
            <a:extLst>
              <a:ext uri="{FF2B5EF4-FFF2-40B4-BE49-F238E27FC236}">
                <a16:creationId xmlns:a16="http://schemas.microsoft.com/office/drawing/2014/main" id="{CD4A499F-DA61-4EB7-9ED1-32BB59A82E72}"/>
              </a:ext>
            </a:extLst>
          </p:cNvPr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2B816C46-AA33-3F40-ACE0-EF683AEB8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37D2095-BDF7-C14D-B4A9-BCA9B0E23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9772" y="944880"/>
            <a:ext cx="9067800" cy="591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89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/>
          </p:cNvSpPr>
          <p:nvPr/>
        </p:nvSpPr>
        <p:spPr bwMode="auto">
          <a:xfrm>
            <a:off x="5121574" y="4315671"/>
            <a:ext cx="1826141" cy="584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</a:rPr>
              <a:t>项目架构</a:t>
            </a:r>
            <a:endParaRPr lang="zh-CN" altLang="zh-CN" sz="3200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134322" y="2196662"/>
            <a:ext cx="1711749" cy="1711749"/>
          </a:xfrm>
          <a:prstGeom prst="ellipse">
            <a:avLst/>
          </a:prstGeom>
          <a:solidFill>
            <a:srgbClr val="FFFFFF">
              <a:alpha val="7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0" dirty="0">
                <a:solidFill>
                  <a:schemeClr val="accent1"/>
                </a:solidFill>
              </a:rPr>
              <a:t>5</a:t>
            </a:r>
            <a:endParaRPr kumimoji="1" lang="zh-CN" altLang="en-US" sz="10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091533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7666074" y="2313388"/>
            <a:ext cx="3959869" cy="39358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首页说明</a:t>
            </a:r>
            <a:endParaRPr lang="en-US" altLang="zh-CN" sz="15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defTabSz="457200">
              <a:lnSpc>
                <a:spcPct val="130000"/>
              </a:lnSpc>
              <a:spcBef>
                <a:spcPts val="0"/>
              </a:spcBef>
              <a:buNone/>
            </a:pP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项目架构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415164" y="1551747"/>
            <a:ext cx="17539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首页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10" name="Picture 2">
            <a:extLst>
              <a:ext uri="{FF2B5EF4-FFF2-40B4-BE49-F238E27FC236}">
                <a16:creationId xmlns:a16="http://schemas.microsoft.com/office/drawing/2014/main" id="{7704226C-41D1-FE42-99B9-E843CDFB7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2D4B906-DED3-DD4E-8F93-80B7674EF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550" y="1289050"/>
            <a:ext cx="107569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33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/>
          </p:cNvSpPr>
          <p:nvPr/>
        </p:nvSpPr>
        <p:spPr bwMode="auto">
          <a:xfrm>
            <a:off x="5121579" y="4315671"/>
            <a:ext cx="1826141" cy="584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</a:rPr>
              <a:t>效果展示</a:t>
            </a:r>
            <a:endParaRPr lang="zh-CN" altLang="zh-CN" sz="3200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134322" y="2196662"/>
            <a:ext cx="1711749" cy="1711749"/>
          </a:xfrm>
          <a:prstGeom prst="ellipse">
            <a:avLst/>
          </a:prstGeom>
          <a:solidFill>
            <a:srgbClr val="FFFFFF">
              <a:alpha val="7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0" dirty="0">
                <a:solidFill>
                  <a:schemeClr val="accent1"/>
                </a:solidFill>
              </a:rPr>
              <a:t>6</a:t>
            </a:r>
            <a:endParaRPr kumimoji="1" lang="zh-CN" altLang="en-US" sz="10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525508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17539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首页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ACC40C87-C1E7-E746-AC91-CFAD277C5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9D764D4-3EC7-F348-986C-729F91A31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9082" y="1897372"/>
            <a:ext cx="8210422" cy="470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02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17539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旅游线路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19D90465-48E6-4C4F-A579-D44851454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EDE7B73-DC02-C64F-AA44-7DBDFE6F8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464" y="2024655"/>
            <a:ext cx="8999095" cy="433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68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旅游景点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9179DE82-872B-CD49-8A9B-DA3E6B506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21365C84-63FA-E044-BA78-D023BB966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038" y="1912984"/>
            <a:ext cx="9826284" cy="494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42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旅游景点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0ED4BC80-F399-5447-99A1-A1C5C06E2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C8914D6-F0D6-FF4E-B19F-A2A9DDAD0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611" y="1782579"/>
            <a:ext cx="9134007" cy="465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472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酒店详情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4FE08888-DCEB-5E44-BE3C-DD159E38A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C82B113-0036-414E-BFB1-6CEA204F0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239" y="1624780"/>
            <a:ext cx="8682331" cy="509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2111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旅游车票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962D1CB4-828D-7547-B93C-785173C3C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7CB6023-1675-794B-8313-38283A44D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67" y="2013412"/>
            <a:ext cx="9208957" cy="420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68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324638" y="2673056"/>
            <a:ext cx="3483646" cy="748988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685800" eaLnBrk="1" latinLnBrk="0" hangingPunct="1">
              <a:defRPr sz="320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cs typeface="+mn-cs"/>
              </a:defRPr>
            </a:lvl1pPr>
            <a:lvl2pPr marL="342900" algn="l" defTabSz="685800" eaLnBrk="1" latinLnBrk="0" hangingPunct="1">
              <a:defRPr sz="13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eaLnBrk="1" latinLnBrk="0" hangingPunct="1">
              <a:defRPr sz="13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eaLnBrk="1" latinLnBrk="0" hangingPunct="1">
              <a:defRPr sz="13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eaLnBrk="1" latinLnBrk="0" hangingPunct="1">
              <a:defRPr sz="13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3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>
              <a:defRPr sz="13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>
              <a:defRPr sz="13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>
              <a:defRPr sz="13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4267" b="1" dirty="0">
                <a:latin typeface="+mn-lt"/>
                <a:cs typeface="Avenir Next Condensed Regular"/>
              </a:rPr>
              <a:t>项目介绍流程</a:t>
            </a:r>
          </a:p>
        </p:txBody>
      </p:sp>
      <p:cxnSp>
        <p:nvCxnSpPr>
          <p:cNvPr id="43" name="直线连接符 42"/>
          <p:cNvCxnSpPr/>
          <p:nvPr/>
        </p:nvCxnSpPr>
        <p:spPr>
          <a:xfrm>
            <a:off x="1538744" y="1624338"/>
            <a:ext cx="3143156" cy="0"/>
          </a:xfrm>
          <a:prstGeom prst="lin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</p:cxnSp>
      <p:grpSp>
        <p:nvGrpSpPr>
          <p:cNvPr id="44" name="组合 4"/>
          <p:cNvGrpSpPr/>
          <p:nvPr/>
        </p:nvGrpSpPr>
        <p:grpSpPr>
          <a:xfrm>
            <a:off x="1303566" y="896469"/>
            <a:ext cx="1489545" cy="668769"/>
            <a:chOff x="804662" y="2811771"/>
            <a:chExt cx="1489545" cy="668769"/>
          </a:xfrm>
        </p:grpSpPr>
        <p:sp>
          <p:nvSpPr>
            <p:cNvPr id="45" name="文本框 44"/>
            <p:cNvSpPr txBox="1"/>
            <p:nvPr/>
          </p:nvSpPr>
          <p:spPr>
            <a:xfrm>
              <a:off x="945761" y="3059976"/>
              <a:ext cx="1281120" cy="420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133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/>
                </a:rPr>
                <a:t>项目简介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945761" y="2811771"/>
              <a:ext cx="1348446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/>
                </a:rPr>
                <a:t>THE FIRST PART</a:t>
              </a:r>
              <a:endPara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/>
              </a:endParaRPr>
            </a:p>
          </p:txBody>
        </p:sp>
        <p:sp>
          <p:nvSpPr>
            <p:cNvPr id="47" name="等腰三角形 18"/>
            <p:cNvSpPr/>
            <p:nvPr/>
          </p:nvSpPr>
          <p:spPr>
            <a:xfrm rot="5400000">
              <a:off x="781133" y="2895348"/>
              <a:ext cx="188157" cy="141099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"/>
              </a:endParaRPr>
            </a:p>
          </p:txBody>
        </p:sp>
      </p:grpSp>
      <p:cxnSp>
        <p:nvCxnSpPr>
          <p:cNvPr id="48" name="直线连接符 47"/>
          <p:cNvCxnSpPr/>
          <p:nvPr/>
        </p:nvCxnSpPr>
        <p:spPr>
          <a:xfrm>
            <a:off x="1538744" y="2417682"/>
            <a:ext cx="3143156" cy="0"/>
          </a:xfrm>
          <a:prstGeom prst="lin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</p:cxnSp>
      <p:grpSp>
        <p:nvGrpSpPr>
          <p:cNvPr id="49" name="组合 5"/>
          <p:cNvGrpSpPr/>
          <p:nvPr/>
        </p:nvGrpSpPr>
        <p:grpSpPr>
          <a:xfrm>
            <a:off x="1303566" y="1689813"/>
            <a:ext cx="1824573" cy="668769"/>
            <a:chOff x="804662" y="3605115"/>
            <a:chExt cx="1824573" cy="668769"/>
          </a:xfrm>
        </p:grpSpPr>
        <p:sp>
          <p:nvSpPr>
            <p:cNvPr id="50" name="文本框 49"/>
            <p:cNvSpPr txBox="1"/>
            <p:nvPr/>
          </p:nvSpPr>
          <p:spPr>
            <a:xfrm>
              <a:off x="945761" y="3853320"/>
              <a:ext cx="1281120" cy="420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133" b="1" i="0" u="none" strike="noStrike" kern="0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/>
                </a:rPr>
                <a:t>产品优势</a:t>
              </a:r>
              <a:endParaRPr kumimoji="1" lang="zh-CN" altLang="en-US" sz="2133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945761" y="3605115"/>
              <a:ext cx="1683474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/>
                </a:rPr>
                <a:t>THE SECOND PART</a:t>
              </a:r>
              <a:endPara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/>
              </a:endParaRPr>
            </a:p>
          </p:txBody>
        </p:sp>
        <p:sp>
          <p:nvSpPr>
            <p:cNvPr id="52" name="等腰三角形 23"/>
            <p:cNvSpPr/>
            <p:nvPr/>
          </p:nvSpPr>
          <p:spPr>
            <a:xfrm rot="5400000">
              <a:off x="781133" y="3688692"/>
              <a:ext cx="188157" cy="141099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"/>
              </a:endParaRPr>
            </a:p>
          </p:txBody>
        </p:sp>
      </p:grpSp>
      <p:cxnSp>
        <p:nvCxnSpPr>
          <p:cNvPr id="53" name="直线连接符 52"/>
          <p:cNvCxnSpPr/>
          <p:nvPr/>
        </p:nvCxnSpPr>
        <p:spPr>
          <a:xfrm>
            <a:off x="1538744" y="3211026"/>
            <a:ext cx="3143156" cy="0"/>
          </a:xfrm>
          <a:prstGeom prst="lin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</p:cxnSp>
      <p:grpSp>
        <p:nvGrpSpPr>
          <p:cNvPr id="54" name="组合 11"/>
          <p:cNvGrpSpPr/>
          <p:nvPr/>
        </p:nvGrpSpPr>
        <p:grpSpPr>
          <a:xfrm>
            <a:off x="1303566" y="2483157"/>
            <a:ext cx="1564887" cy="668769"/>
            <a:chOff x="804662" y="4398459"/>
            <a:chExt cx="1564887" cy="668769"/>
          </a:xfrm>
        </p:grpSpPr>
        <p:sp>
          <p:nvSpPr>
            <p:cNvPr id="55" name="文本框 54"/>
            <p:cNvSpPr txBox="1"/>
            <p:nvPr/>
          </p:nvSpPr>
          <p:spPr>
            <a:xfrm>
              <a:off x="945761" y="4646664"/>
              <a:ext cx="1281120" cy="420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defTabSz="609630">
                <a:defRPr/>
              </a:pPr>
              <a:r>
                <a:rPr kumimoji="1" lang="zh-CN" altLang="en-US" sz="2133" b="1" kern="0" dirty="0">
                  <a:solidFill>
                    <a:srgbClr val="FFFFFF"/>
                  </a:solidFill>
                  <a:ea typeface="微软雅黑"/>
                </a:rPr>
                <a:t>技术体系</a:t>
              </a: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945761" y="4398459"/>
              <a:ext cx="1423788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/>
                </a:rPr>
                <a:t>THE THIRD PART</a:t>
              </a:r>
              <a:endPara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/>
              </a:endParaRPr>
            </a:p>
          </p:txBody>
        </p:sp>
        <p:sp>
          <p:nvSpPr>
            <p:cNvPr id="57" name="等腰三角形 28"/>
            <p:cNvSpPr/>
            <p:nvPr/>
          </p:nvSpPr>
          <p:spPr>
            <a:xfrm rot="5400000">
              <a:off x="781133" y="4482036"/>
              <a:ext cx="188157" cy="141099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"/>
              </a:endParaRPr>
            </a:p>
          </p:txBody>
        </p:sp>
      </p:grpSp>
      <p:cxnSp>
        <p:nvCxnSpPr>
          <p:cNvPr id="58" name="直线连接符 57"/>
          <p:cNvCxnSpPr/>
          <p:nvPr/>
        </p:nvCxnSpPr>
        <p:spPr>
          <a:xfrm>
            <a:off x="1538744" y="4959700"/>
            <a:ext cx="3143156" cy="0"/>
          </a:xfrm>
          <a:prstGeom prst="lin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</p:cxnSp>
      <p:grpSp>
        <p:nvGrpSpPr>
          <p:cNvPr id="59" name="组合 14"/>
          <p:cNvGrpSpPr/>
          <p:nvPr/>
        </p:nvGrpSpPr>
        <p:grpSpPr>
          <a:xfrm>
            <a:off x="1303566" y="4231831"/>
            <a:ext cx="1744423" cy="668769"/>
            <a:chOff x="804662" y="5191803"/>
            <a:chExt cx="1744423" cy="668769"/>
          </a:xfrm>
        </p:grpSpPr>
        <p:sp>
          <p:nvSpPr>
            <p:cNvPr id="60" name="文本框 59"/>
            <p:cNvSpPr txBox="1"/>
            <p:nvPr/>
          </p:nvSpPr>
          <p:spPr>
            <a:xfrm>
              <a:off x="945761" y="5440008"/>
              <a:ext cx="1281120" cy="420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defTabSz="609630">
                <a:defRPr/>
              </a:pPr>
              <a:r>
                <a:rPr kumimoji="1" lang="zh-CN" altLang="en-US" sz="2133" b="1" kern="0" dirty="0">
                  <a:solidFill>
                    <a:srgbClr val="FFFFFF"/>
                  </a:solidFill>
                  <a:ea typeface="微软雅黑"/>
                </a:rPr>
                <a:t>项目架构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945761" y="5191803"/>
              <a:ext cx="1603324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/>
                </a:rPr>
                <a:t>THE FOURTH PART</a:t>
              </a:r>
              <a:endPara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/>
              </a:endParaRPr>
            </a:p>
          </p:txBody>
        </p:sp>
        <p:sp>
          <p:nvSpPr>
            <p:cNvPr id="62" name="等腰三角形 33"/>
            <p:cNvSpPr/>
            <p:nvPr/>
          </p:nvSpPr>
          <p:spPr>
            <a:xfrm rot="5400000">
              <a:off x="781133" y="5275380"/>
              <a:ext cx="188157" cy="141099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"/>
              </a:endParaRPr>
            </a:p>
          </p:txBody>
        </p:sp>
      </p:grpSp>
      <p:cxnSp>
        <p:nvCxnSpPr>
          <p:cNvPr id="23" name="直线连接符 57">
            <a:extLst>
              <a:ext uri="{FF2B5EF4-FFF2-40B4-BE49-F238E27FC236}">
                <a16:creationId xmlns:a16="http://schemas.microsoft.com/office/drawing/2014/main" id="{3106C3C4-AC37-4B63-9382-8CA53371CF49}"/>
              </a:ext>
            </a:extLst>
          </p:cNvPr>
          <p:cNvCxnSpPr/>
          <p:nvPr/>
        </p:nvCxnSpPr>
        <p:spPr>
          <a:xfrm>
            <a:off x="1538744" y="5753044"/>
            <a:ext cx="3143156" cy="0"/>
          </a:xfrm>
          <a:prstGeom prst="lin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</p:cxnSp>
      <p:grpSp>
        <p:nvGrpSpPr>
          <p:cNvPr id="24" name="组合 14">
            <a:extLst>
              <a:ext uri="{FF2B5EF4-FFF2-40B4-BE49-F238E27FC236}">
                <a16:creationId xmlns:a16="http://schemas.microsoft.com/office/drawing/2014/main" id="{64CC09BE-F6E9-437D-9322-0187400F9547}"/>
              </a:ext>
            </a:extLst>
          </p:cNvPr>
          <p:cNvGrpSpPr/>
          <p:nvPr/>
        </p:nvGrpSpPr>
        <p:grpSpPr>
          <a:xfrm>
            <a:off x="1303566" y="5025175"/>
            <a:ext cx="1744423" cy="668769"/>
            <a:chOff x="804662" y="5191803"/>
            <a:chExt cx="1744423" cy="668769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7A30A9EE-41EE-4644-9FDE-B21A95F51DB5}"/>
                </a:ext>
              </a:extLst>
            </p:cNvPr>
            <p:cNvSpPr txBox="1"/>
            <p:nvPr/>
          </p:nvSpPr>
          <p:spPr>
            <a:xfrm>
              <a:off x="945761" y="5440008"/>
              <a:ext cx="1281120" cy="420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defTabSz="609630">
                <a:defRPr/>
              </a:pPr>
              <a:r>
                <a:rPr kumimoji="1" lang="zh-CN" altLang="en-US" sz="2133" b="1" kern="0" dirty="0">
                  <a:solidFill>
                    <a:srgbClr val="FFFFFF"/>
                  </a:solidFill>
                  <a:ea typeface="微软雅黑"/>
                </a:rPr>
                <a:t>效果展示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042818D-972C-4757-8547-EA6694CF3BD2}"/>
                </a:ext>
              </a:extLst>
            </p:cNvPr>
            <p:cNvSpPr txBox="1"/>
            <p:nvPr/>
          </p:nvSpPr>
          <p:spPr>
            <a:xfrm>
              <a:off x="945761" y="5191803"/>
              <a:ext cx="1603324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/>
                </a:rPr>
                <a:t>THE FOURTH PART</a:t>
              </a:r>
              <a:endPara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/>
              </a:endParaRPr>
            </a:p>
          </p:txBody>
        </p:sp>
        <p:sp>
          <p:nvSpPr>
            <p:cNvPr id="27" name="等腰三角形 33">
              <a:extLst>
                <a:ext uri="{FF2B5EF4-FFF2-40B4-BE49-F238E27FC236}">
                  <a16:creationId xmlns:a16="http://schemas.microsoft.com/office/drawing/2014/main" id="{AEDE7B00-4A74-4773-9F3B-EBDE0CE17233}"/>
                </a:ext>
              </a:extLst>
            </p:cNvPr>
            <p:cNvSpPr/>
            <p:nvPr/>
          </p:nvSpPr>
          <p:spPr>
            <a:xfrm rot="5400000">
              <a:off x="781133" y="5275380"/>
              <a:ext cx="188157" cy="141099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"/>
              </a:endParaRPr>
            </a:p>
          </p:txBody>
        </p:sp>
      </p:grpSp>
      <p:cxnSp>
        <p:nvCxnSpPr>
          <p:cNvPr id="28" name="直线连接符 52">
            <a:extLst>
              <a:ext uri="{FF2B5EF4-FFF2-40B4-BE49-F238E27FC236}">
                <a16:creationId xmlns:a16="http://schemas.microsoft.com/office/drawing/2014/main" id="{0563C8D1-E888-4ECA-AE74-752CABB62ADA}"/>
              </a:ext>
            </a:extLst>
          </p:cNvPr>
          <p:cNvCxnSpPr/>
          <p:nvPr/>
        </p:nvCxnSpPr>
        <p:spPr>
          <a:xfrm>
            <a:off x="1534905" y="4077390"/>
            <a:ext cx="3143156" cy="0"/>
          </a:xfrm>
          <a:prstGeom prst="lin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</p:cxnSp>
      <p:grpSp>
        <p:nvGrpSpPr>
          <p:cNvPr id="29" name="组合 11">
            <a:extLst>
              <a:ext uri="{FF2B5EF4-FFF2-40B4-BE49-F238E27FC236}">
                <a16:creationId xmlns:a16="http://schemas.microsoft.com/office/drawing/2014/main" id="{9D7EAF7B-78A7-447A-83DC-B6DC88EA8F01}"/>
              </a:ext>
            </a:extLst>
          </p:cNvPr>
          <p:cNvGrpSpPr/>
          <p:nvPr/>
        </p:nvGrpSpPr>
        <p:grpSpPr>
          <a:xfrm>
            <a:off x="1299727" y="3349521"/>
            <a:ext cx="1564887" cy="668769"/>
            <a:chOff x="804662" y="4398459"/>
            <a:chExt cx="1564887" cy="668769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B71DC1AB-BB28-49DC-B9B4-2F08ED9F605A}"/>
                </a:ext>
              </a:extLst>
            </p:cNvPr>
            <p:cNvSpPr txBox="1"/>
            <p:nvPr/>
          </p:nvSpPr>
          <p:spPr>
            <a:xfrm>
              <a:off x="945761" y="4646664"/>
              <a:ext cx="1281120" cy="420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defTabSz="609630">
                <a:defRPr/>
              </a:pPr>
              <a:r>
                <a:rPr kumimoji="1" lang="zh-CN" altLang="en-US" sz="2133" b="1" kern="0" dirty="0">
                  <a:solidFill>
                    <a:srgbClr val="FFFFFF"/>
                  </a:solidFill>
                  <a:ea typeface="微软雅黑"/>
                </a:rPr>
                <a:t>功能列表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8985DC9-2529-4F3A-8669-E305C38DDAF4}"/>
                </a:ext>
              </a:extLst>
            </p:cNvPr>
            <p:cNvSpPr txBox="1"/>
            <p:nvPr/>
          </p:nvSpPr>
          <p:spPr>
            <a:xfrm>
              <a:off x="945761" y="4398459"/>
              <a:ext cx="1423788" cy="297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/>
                </a:rPr>
                <a:t>THE THIRD PART</a:t>
              </a:r>
              <a:endPara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/>
              </a:endParaRPr>
            </a:p>
          </p:txBody>
        </p:sp>
        <p:sp>
          <p:nvSpPr>
            <p:cNvPr id="32" name="等腰三角形 28">
              <a:extLst>
                <a:ext uri="{FF2B5EF4-FFF2-40B4-BE49-F238E27FC236}">
                  <a16:creationId xmlns:a16="http://schemas.microsoft.com/office/drawing/2014/main" id="{B7B647BE-82F7-4D11-963D-95A988E0A668}"/>
                </a:ext>
              </a:extLst>
            </p:cNvPr>
            <p:cNvSpPr/>
            <p:nvPr/>
          </p:nvSpPr>
          <p:spPr>
            <a:xfrm rot="5400000">
              <a:off x="781133" y="4482036"/>
              <a:ext cx="188157" cy="141099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96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1940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旅游车票</a:t>
            </a:r>
            <a:r>
              <a:rPr lang="en-US" altLang="zh-CN" sz="2400" b="1" dirty="0">
                <a:solidFill>
                  <a:schemeClr val="bg1"/>
                </a:solidFill>
                <a:ea typeface="微软雅黑"/>
              </a:rPr>
              <a:t>—</a:t>
            </a:r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详情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49A4DE6B-B2D0-4C4A-B611-C99FF3386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BC38350-2DD2-7F4C-861B-524D9E91C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658" y="2019089"/>
            <a:ext cx="7555044" cy="458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361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会员登录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47C3963C-B5E9-5346-92B8-0A0D85A81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196F954-BE20-4549-8CBB-11E80CC49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987" y="2013412"/>
            <a:ext cx="9924337" cy="451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338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会员注册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D20A9157-3333-8E4D-B320-F5185EECC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BE6E78FC-3C3C-8947-A838-602B5EF1F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865" y="2154545"/>
            <a:ext cx="9416222" cy="444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81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会员中心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2BC729DF-C4FB-1C4B-B5FD-ED14F7B3EF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5CF819-7152-3C4B-8B9E-9F227619B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72" y="2472017"/>
            <a:ext cx="12192000" cy="344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137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会员信息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11" name="Picture 2">
            <a:extLst>
              <a:ext uri="{FF2B5EF4-FFF2-40B4-BE49-F238E27FC236}">
                <a16:creationId xmlns:a16="http://schemas.microsoft.com/office/drawing/2014/main" id="{C13AB1BF-11C8-E749-82B7-6546D033A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CA93F72F-5B5E-5B45-BA9C-41EF04CA6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83" y="2278154"/>
            <a:ext cx="10940020" cy="4137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882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直角三角形 3"/>
          <p:cNvSpPr/>
          <p:nvPr/>
        </p:nvSpPr>
        <p:spPr>
          <a:xfrm flipH="1">
            <a:off x="-5" y="1287003"/>
            <a:ext cx="12191997" cy="5570997"/>
          </a:xfrm>
          <a:custGeom>
            <a:avLst/>
            <a:gdLst/>
            <a:ahLst/>
            <a:cxnLst/>
            <a:rect l="l" t="t" r="r" b="b"/>
            <a:pathLst>
              <a:path w="6674989" h="2571752">
                <a:moveTo>
                  <a:pt x="0" y="0"/>
                </a:moveTo>
                <a:lnTo>
                  <a:pt x="4205978" y="0"/>
                </a:lnTo>
                <a:lnTo>
                  <a:pt x="4205978" y="2"/>
                </a:lnTo>
                <a:lnTo>
                  <a:pt x="6674989" y="2571752"/>
                </a:lnTo>
                <a:lnTo>
                  <a:pt x="4205978" y="2571752"/>
                </a:lnTo>
                <a:lnTo>
                  <a:pt x="4205978" y="2571751"/>
                </a:lnTo>
                <a:lnTo>
                  <a:pt x="0" y="2571751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4" name="直角三角形 33"/>
          <p:cNvSpPr/>
          <p:nvPr/>
        </p:nvSpPr>
        <p:spPr>
          <a:xfrm flipV="1">
            <a:off x="0" y="1287004"/>
            <a:ext cx="6145764" cy="5570997"/>
          </a:xfrm>
          <a:prstGeom prst="rtTriangle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2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1684" y="258233"/>
            <a:ext cx="3074796" cy="686647"/>
          </a:xfrm>
        </p:spPr>
        <p:txBody>
          <a:bodyPr/>
          <a:lstStyle/>
          <a:p>
            <a:r>
              <a:rPr lang="zh-CN" altLang="en-US" dirty="0"/>
              <a:t>页面展示</a:t>
            </a:r>
            <a:endParaRPr lang="zh-CN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204416" y="1551747"/>
            <a:ext cx="340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30"/>
            <a:r>
              <a:rPr lang="zh-CN" altLang="en-US" sz="2400" b="1" dirty="0">
                <a:solidFill>
                  <a:schemeClr val="bg1"/>
                </a:solidFill>
                <a:ea typeface="微软雅黑"/>
              </a:rPr>
              <a:t>我的订单</a:t>
            </a:r>
            <a:endParaRPr lang="en-US" altLang="zh-CN" sz="2400" b="1" dirty="0">
              <a:solidFill>
                <a:schemeClr val="bg1"/>
              </a:solidFill>
              <a:ea typeface="微软雅黑"/>
            </a:endParaRPr>
          </a:p>
        </p:txBody>
      </p:sp>
      <p:cxnSp>
        <p:nvCxnSpPr>
          <p:cNvPr id="29" name="直接连接符 20"/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B81C75BE-0DC2-CA49-9BD1-2CDF28395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43" y="134623"/>
            <a:ext cx="2603500" cy="68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698AD3B-4252-6A4E-9546-11034FAE7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16" y="2278155"/>
            <a:ext cx="11327770" cy="429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441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flipV="1">
            <a:off x="793" y="-1"/>
            <a:ext cx="12191207" cy="3962531"/>
          </a:xfrm>
          <a:prstGeom prst="rtTriangle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矩形 5"/>
          <p:cNvSpPr/>
          <p:nvPr/>
        </p:nvSpPr>
        <p:spPr>
          <a:xfrm>
            <a:off x="365760" y="441960"/>
            <a:ext cx="198463" cy="186648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3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49934" y="291631"/>
            <a:ext cx="7418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kumimoji="1" lang="en-US" altLang="zh-CN" sz="4800" b="1" dirty="0">
                <a:solidFill>
                  <a:srgbClr val="FFFFFF"/>
                </a:solidFill>
                <a:ea typeface="微软雅黑"/>
              </a:rPr>
              <a:t>THANK</a:t>
            </a:r>
            <a:r>
              <a:rPr kumimoji="1" lang="zh-CN" altLang="en-US" sz="4800" b="1" dirty="0">
                <a:solidFill>
                  <a:srgbClr val="FFFFFF"/>
                </a:solidFill>
                <a:ea typeface="微软雅黑"/>
              </a:rPr>
              <a:t> </a:t>
            </a:r>
            <a:r>
              <a:rPr kumimoji="1" lang="en-US" altLang="zh-CN" sz="4800" b="1" dirty="0">
                <a:solidFill>
                  <a:srgbClr val="FFFFFF"/>
                </a:solidFill>
                <a:ea typeface="微软雅黑"/>
              </a:rPr>
              <a:t>YOU!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49935" y="1108113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09630"/>
            <a:r>
              <a:rPr kumimoji="1" lang="zh-CN" altLang="en-US" sz="7200" b="1" dirty="0">
                <a:solidFill>
                  <a:srgbClr val="FFFFFF"/>
                </a:solidFill>
                <a:ea typeface="微软雅黑"/>
              </a:rPr>
              <a:t>感谢聆听！</a:t>
            </a:r>
            <a:endParaRPr kumimoji="1" lang="en-US" altLang="zh-CN" sz="7200" b="1" dirty="0">
              <a:solidFill>
                <a:srgbClr val="FFFFFF"/>
              </a:solidFill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088701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/>
          </p:cNvSpPr>
          <p:nvPr/>
        </p:nvSpPr>
        <p:spPr bwMode="auto">
          <a:xfrm>
            <a:off x="5121574" y="4315671"/>
            <a:ext cx="1826142" cy="584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</a:rPr>
              <a:t>项目简介</a:t>
            </a:r>
            <a:endParaRPr lang="zh-CN" altLang="zh-CN" sz="3200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134322" y="2196662"/>
            <a:ext cx="1711749" cy="1711749"/>
          </a:xfrm>
          <a:prstGeom prst="ellipse">
            <a:avLst/>
          </a:prstGeom>
          <a:solidFill>
            <a:srgbClr val="FFFFFF">
              <a:alpha val="7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0" dirty="0">
                <a:solidFill>
                  <a:schemeClr val="accent1"/>
                </a:solidFill>
              </a:rPr>
              <a:t>1</a:t>
            </a:r>
            <a:endParaRPr kumimoji="1" lang="zh-CN" altLang="en-US" sz="10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165043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项目简介</a:t>
            </a:r>
            <a:endParaRPr lang="zh-CN" altLang="zh-CN" dirty="0"/>
          </a:p>
        </p:txBody>
      </p:sp>
      <p:cxnSp>
        <p:nvCxnSpPr>
          <p:cNvPr id="15" name="直接连接符 49"/>
          <p:cNvCxnSpPr/>
          <p:nvPr/>
        </p:nvCxnSpPr>
        <p:spPr>
          <a:xfrm>
            <a:off x="3165255" y="1756504"/>
            <a:ext cx="7406329" cy="0"/>
          </a:xfrm>
          <a:prstGeom prst="lin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>
            <a:off x="821273" y="1951273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1</a:t>
            </a:r>
            <a:endParaRPr lang="zh-CN" altLang="en-US" sz="3200" b="1" dirty="0"/>
          </a:p>
        </p:txBody>
      </p:sp>
      <p:sp>
        <p:nvSpPr>
          <p:cNvPr id="47" name="矩形 46"/>
          <p:cNvSpPr/>
          <p:nvPr/>
        </p:nvSpPr>
        <p:spPr>
          <a:xfrm>
            <a:off x="2503870" y="2239305"/>
            <a:ext cx="7184260" cy="1681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solidFill>
                  <a:schemeClr val="bg1"/>
                </a:solidFill>
              </a:rPr>
              <a:t>梦想旅游网是一个集旅游度假产品展示、酒店预订、 旅游景点查询、在线评价、交流于一体的综合性旅游网站，体验一站式服务</a:t>
            </a:r>
            <a:endParaRPr kumimoji="1"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97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/>
          </p:cNvSpPr>
          <p:nvPr/>
        </p:nvSpPr>
        <p:spPr bwMode="auto">
          <a:xfrm>
            <a:off x="5121573" y="4315671"/>
            <a:ext cx="1826142" cy="584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</a:rPr>
              <a:t>产品优势</a:t>
            </a:r>
            <a:endParaRPr lang="zh-CN" altLang="zh-CN" sz="3200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134322" y="2196662"/>
            <a:ext cx="1711749" cy="1711749"/>
          </a:xfrm>
          <a:prstGeom prst="ellipse">
            <a:avLst/>
          </a:prstGeom>
          <a:solidFill>
            <a:srgbClr val="FFFFFF">
              <a:alpha val="7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0" dirty="0">
                <a:solidFill>
                  <a:schemeClr val="accent1"/>
                </a:solidFill>
              </a:rPr>
              <a:t>2</a:t>
            </a:r>
            <a:endParaRPr kumimoji="1" lang="zh-CN" altLang="en-US" sz="10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0340614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59584" y="138734"/>
            <a:ext cx="4026090" cy="686647"/>
          </a:xfrm>
        </p:spPr>
        <p:txBody>
          <a:bodyPr/>
          <a:lstStyle/>
          <a:p>
            <a:pPr algn="ctr"/>
            <a:r>
              <a:rPr kumimoji="1" lang="zh-CN" altLang="en-US" dirty="0"/>
              <a:t>滴答</a:t>
            </a:r>
            <a:r>
              <a:rPr kumimoji="1" lang="en-US" altLang="zh-CN" dirty="0"/>
              <a:t>OA</a:t>
            </a:r>
            <a:r>
              <a:rPr kumimoji="1" lang="zh-CN" altLang="en-US" dirty="0"/>
              <a:t>系统的优势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096000" y="0"/>
            <a:ext cx="5233482" cy="654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800" b="1" dirty="0">
                <a:solidFill>
                  <a:schemeClr val="bg1"/>
                </a:solidFill>
                <a:latin typeface="Microsoft YaHei" charset="0"/>
                <a:ea typeface="Microsoft YaHei" charset="0"/>
              </a:rPr>
              <a:t>1</a:t>
            </a:r>
            <a:r>
              <a:rPr kumimoji="1" lang="zh-CN" altLang="en-US" sz="2800" b="1" dirty="0">
                <a:solidFill>
                  <a:schemeClr val="bg1"/>
                </a:solidFill>
                <a:latin typeface="Microsoft YaHei" charset="0"/>
                <a:ea typeface="Microsoft YaHei" charset="0"/>
              </a:rPr>
              <a:t>、功能强大，内容丰富 </a:t>
            </a:r>
            <a:endParaRPr kumimoji="1" lang="en-US" altLang="zh-CN" sz="2800" b="1" dirty="0">
              <a:solidFill>
                <a:schemeClr val="bg1"/>
              </a:solidFill>
              <a:latin typeface="Microsoft YaHei" charset="0"/>
              <a:ea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利用自身强大的技术优势为商家量身打造的旅游 网络店铺，具有订单、线路、服务、合同等一系列旅游相关业务的管理功能。 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800" b="1" dirty="0">
                <a:solidFill>
                  <a:schemeClr val="bg1"/>
                </a:solidFill>
                <a:latin typeface="Microsoft YaHei" charset="0"/>
                <a:ea typeface="Microsoft YaHei" charset="0"/>
              </a:rPr>
              <a:t>2</a:t>
            </a:r>
            <a:r>
              <a:rPr kumimoji="1" lang="zh-CN" altLang="en-US" sz="2800" b="1" dirty="0">
                <a:solidFill>
                  <a:schemeClr val="bg1"/>
                </a:solidFill>
                <a:latin typeface="Microsoft YaHei" charset="0"/>
                <a:ea typeface="Microsoft YaHei" charset="0"/>
              </a:rPr>
              <a:t>、快捷简单的在线预定 </a:t>
            </a:r>
            <a:endParaRPr kumimoji="1" lang="en-US" altLang="zh-CN" sz="2800" b="1" dirty="0">
              <a:solidFill>
                <a:schemeClr val="bg1"/>
              </a:solidFill>
              <a:latin typeface="Microsoft YaHei" charset="0"/>
              <a:ea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出游客旅游网在线预订功能使游客可以简单快捷的实现旅游线 路的在线预订以及在线支付操作，有效的降低商家营销成本，提高了 订单成交率。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800" b="1" dirty="0">
                <a:solidFill>
                  <a:schemeClr val="bg1"/>
                </a:solidFill>
                <a:latin typeface="Microsoft YaHei" charset="0"/>
                <a:ea typeface="Microsoft YaHei" charset="0"/>
              </a:rPr>
              <a:t>3</a:t>
            </a:r>
            <a:r>
              <a:rPr kumimoji="1" lang="zh-CN" altLang="en-US" sz="2800" b="1" dirty="0">
                <a:solidFill>
                  <a:schemeClr val="bg1"/>
                </a:solidFill>
                <a:latin typeface="Microsoft YaHei" charset="0"/>
                <a:ea typeface="Microsoft YaHei" charset="0"/>
              </a:rPr>
              <a:t>、操作简单</a:t>
            </a:r>
            <a:endParaRPr kumimoji="1" lang="en-US" altLang="zh-CN" sz="2800" b="1" dirty="0">
              <a:solidFill>
                <a:schemeClr val="bg1"/>
              </a:solidFill>
              <a:latin typeface="Microsoft YaHei" charset="0"/>
              <a:ea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为了使广大旅行社朋友订单跟踪更加快捷可靠。网站推出 安全可靠的在线网银支付和支付宝支付两种交易方式，游客朋友可以 根据自己的情况选择不同的支付方式。使广大游客朋友省去繁琐的上 门预定付款的旅行程序，使您的旅行更加简单快乐！ 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84843-A190-E742-9A59-E937DD219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879" y="2712907"/>
            <a:ext cx="26035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5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/>
          </p:cNvSpPr>
          <p:nvPr/>
        </p:nvSpPr>
        <p:spPr bwMode="auto">
          <a:xfrm>
            <a:off x="5121575" y="4315671"/>
            <a:ext cx="1826141" cy="584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</a:rPr>
              <a:t>技术体系</a:t>
            </a:r>
            <a:endParaRPr lang="zh-CN" altLang="zh-CN" sz="3200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134322" y="2196662"/>
            <a:ext cx="1711749" cy="1711749"/>
          </a:xfrm>
          <a:prstGeom prst="ellipse">
            <a:avLst/>
          </a:prstGeom>
          <a:solidFill>
            <a:srgbClr val="FFFFFF">
              <a:alpha val="7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0" dirty="0">
                <a:solidFill>
                  <a:schemeClr val="accent1"/>
                </a:solidFill>
              </a:rPr>
              <a:t>3</a:t>
            </a:r>
            <a:endParaRPr kumimoji="1" lang="zh-CN" altLang="en-US" sz="10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515545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技术栈</a:t>
            </a:r>
          </a:p>
        </p:txBody>
      </p:sp>
      <p:cxnSp>
        <p:nvCxnSpPr>
          <p:cNvPr id="19" name="直接连接符 20">
            <a:extLst>
              <a:ext uri="{FF2B5EF4-FFF2-40B4-BE49-F238E27FC236}">
                <a16:creationId xmlns:a16="http://schemas.microsoft.com/office/drawing/2014/main" id="{CD4A499F-DA61-4EB7-9ED1-32BB59A82E72}"/>
              </a:ext>
            </a:extLst>
          </p:cNvPr>
          <p:cNvCxnSpPr/>
          <p:nvPr/>
        </p:nvCxnSpPr>
        <p:spPr>
          <a:xfrm flipH="1">
            <a:off x="504202" y="945077"/>
            <a:ext cx="11578941" cy="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headEnd type="oval" w="med" len="med"/>
            <a:tailEnd type="oval" w="med" len="med"/>
          </a:ln>
          <a:effectLst/>
        </p:spPr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C3D7DCA6-1A4E-D344-9D1E-1A00E4A6D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486" y="1198832"/>
            <a:ext cx="7094764" cy="563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55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/>
          </p:cNvSpPr>
          <p:nvPr/>
        </p:nvSpPr>
        <p:spPr bwMode="auto">
          <a:xfrm>
            <a:off x="5121578" y="4315671"/>
            <a:ext cx="1826141" cy="584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</a:rPr>
              <a:t>功能列表</a:t>
            </a:r>
            <a:endParaRPr lang="zh-CN" altLang="zh-CN" sz="3200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134322" y="2196662"/>
            <a:ext cx="1711749" cy="1711749"/>
          </a:xfrm>
          <a:prstGeom prst="ellipse">
            <a:avLst/>
          </a:prstGeom>
          <a:solidFill>
            <a:srgbClr val="FFFFFF">
              <a:alpha val="7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0" dirty="0">
                <a:solidFill>
                  <a:schemeClr val="accent1"/>
                </a:solidFill>
              </a:rPr>
              <a:t>4</a:t>
            </a:r>
            <a:endParaRPr kumimoji="1" lang="zh-CN" altLang="en-US" sz="10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955175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清风素材 https://12sc.taobao.com/">
  <a:themeElements>
    <a:clrScheme name="自定义 4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FAF00"/>
      </a:accent1>
      <a:accent2>
        <a:srgbClr val="7ED100"/>
      </a:accent2>
      <a:accent3>
        <a:srgbClr val="BCEF00"/>
      </a:accent3>
      <a:accent4>
        <a:srgbClr val="515151"/>
      </a:accent4>
      <a:accent5>
        <a:srgbClr val="919191"/>
      </a:accent5>
      <a:accent6>
        <a:srgbClr val="CACACA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2115</TotalTime>
  <Words>313</Words>
  <Application>Microsoft Macintosh PowerPoint</Application>
  <PresentationFormat>宽屏</PresentationFormat>
  <Paragraphs>67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3" baseType="lpstr">
      <vt:lpstr>微软雅黑</vt:lpstr>
      <vt:lpstr>微软雅黑</vt:lpstr>
      <vt:lpstr>HelveticaNeueLT Pro 67 MdCn</vt:lpstr>
      <vt:lpstr>Arial</vt:lpstr>
      <vt:lpstr>Calibri</vt:lpstr>
      <vt:lpstr>Century Gothic</vt:lpstr>
      <vt:lpstr>清风素材 https://12sc.taobao.com/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清风素材</dc:creator>
  <cp:keywords>12sc.taobao.com</cp:keywords>
  <dc:description>12sc.taobao.com</dc:description>
  <cp:lastModifiedBy>Microsoft Office User</cp:lastModifiedBy>
  <cp:revision>393</cp:revision>
  <dcterms:created xsi:type="dcterms:W3CDTF">2015-08-18T02:51:41Z</dcterms:created>
  <dcterms:modified xsi:type="dcterms:W3CDTF">2022-02-15T02:28:23Z</dcterms:modified>
  <cp:category>12sc.taobao.com</cp:category>
  <cp:contentStatus>12sc.taobao.com</cp:contentStatus>
</cp:coreProperties>
</file>

<file path=docProps/thumbnail.jpeg>
</file>